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295" r:id="rId2"/>
    <p:sldId id="313" r:id="rId3"/>
    <p:sldId id="310" r:id="rId4"/>
    <p:sldId id="311" r:id="rId5"/>
    <p:sldId id="315" r:id="rId6"/>
    <p:sldId id="320" r:id="rId7"/>
    <p:sldId id="321" r:id="rId8"/>
    <p:sldId id="316" r:id="rId9"/>
    <p:sldId id="317" r:id="rId10"/>
    <p:sldId id="322" r:id="rId11"/>
    <p:sldId id="323" r:id="rId12"/>
    <p:sldId id="318" r:id="rId13"/>
    <p:sldId id="319" r:id="rId14"/>
    <p:sldId id="324" r:id="rId15"/>
    <p:sldId id="325" r:id="rId16"/>
    <p:sldId id="326" r:id="rId17"/>
    <p:sldId id="327" r:id="rId18"/>
    <p:sldId id="330" r:id="rId19"/>
    <p:sldId id="328" r:id="rId20"/>
    <p:sldId id="329" r:id="rId21"/>
  </p:sldIdLst>
  <p:sldSz cx="9144000" cy="6858000" type="screen4x3"/>
  <p:notesSz cx="6797675" cy="9926638"/>
  <p:defaultTextStyle>
    <a:defPPr>
      <a:defRPr lang="nl-NL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3126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2D2D2"/>
    <a:srgbClr val="DCDCDC"/>
    <a:srgbClr val="C8C8C8"/>
    <a:srgbClr val="FEFEFE"/>
    <a:srgbClr val="FFFFFE"/>
    <a:srgbClr val="B2B2B2"/>
    <a:srgbClr val="A6A698"/>
    <a:srgbClr val="008B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15620"/>
    <p:restoredTop sz="91572" autoAdjust="0"/>
  </p:normalViewPr>
  <p:slideViewPr>
    <p:cSldViewPr>
      <p:cViewPr varScale="1">
        <p:scale>
          <a:sx n="74" d="100"/>
          <a:sy n="74" d="100"/>
        </p:scale>
        <p:origin x="-1890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72" d="100"/>
          <a:sy n="72" d="100"/>
        </p:scale>
        <p:origin x="-2400" y="-114"/>
      </p:cViewPr>
      <p:guideLst>
        <p:guide orient="horz" pos="3126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4813" cy="496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nl-NL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1275" y="0"/>
            <a:ext cx="2944813" cy="496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F34BC86-26B2-4E97-84BC-86D2BECDFB93}" type="datetime4">
              <a:rPr lang="nl-NL"/>
              <a:pPr/>
              <a:t>30 november 2018</a:t>
            </a:fld>
            <a:endParaRPr lang="nl-NL"/>
          </a:p>
        </p:txBody>
      </p:sp>
      <p:sp>
        <p:nvSpPr>
          <p:cNvPr id="819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8163"/>
            <a:ext cx="2944813" cy="496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nl-NL"/>
          </a:p>
        </p:txBody>
      </p:sp>
      <p:sp>
        <p:nvSpPr>
          <p:cNvPr id="819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1275" y="9428163"/>
            <a:ext cx="2944813" cy="496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B5ECE614-CF06-4360-A034-A4F9B9C4995D}" type="slidenum">
              <a:rPr lang="nl-NL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592900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4813" cy="496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nl-NL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1275" y="0"/>
            <a:ext cx="2944813" cy="496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D87936C7-6A70-449E-955C-4D17B497A807}" type="datetime4">
              <a:rPr lang="nl-NL"/>
              <a:pPr/>
              <a:t>30 november 2018</a:t>
            </a:fld>
            <a:endParaRPr lang="nl-NL"/>
          </a:p>
        </p:txBody>
      </p:sp>
      <p:sp>
        <p:nvSpPr>
          <p:cNvPr id="717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7575" y="744538"/>
            <a:ext cx="4964113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71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450" y="4714875"/>
            <a:ext cx="5438775" cy="4467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l-NL" smtClean="0"/>
              <a:t>Klik om de opmaakprofielen van de modeltekst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</a:p>
        </p:txBody>
      </p:sp>
      <p:sp>
        <p:nvSpPr>
          <p:cNvPr id="71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8163"/>
            <a:ext cx="2944813" cy="496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nl-NL"/>
          </a:p>
        </p:txBody>
      </p:sp>
      <p:sp>
        <p:nvSpPr>
          <p:cNvPr id="71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1275" y="9428163"/>
            <a:ext cx="2944813" cy="496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2684D4-5C03-4A46-9CBF-D8F1FEEB2460}" type="slidenum">
              <a:rPr lang="nl-NL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3732423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D87936C7-6A70-449E-955C-4D17B497A807}" type="datetime4">
              <a:rPr lang="nl-NL" smtClean="0"/>
              <a:pPr/>
              <a:t>30 november 2018</a:t>
            </a:fld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A2684D4-5C03-4A46-9CBF-D8F1FEEB2460}" type="slidenum">
              <a:rPr lang="nl-NL" smtClean="0"/>
              <a:pPr/>
              <a:t>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721363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057400" y="3076575"/>
            <a:ext cx="6618288" cy="885825"/>
          </a:xfrm>
        </p:spPr>
        <p:txBody>
          <a:bodyPr tIns="0" bIns="0"/>
          <a:lstStyle>
            <a:lvl1pPr>
              <a:defRPr>
                <a:solidFill>
                  <a:srgbClr val="008BBF"/>
                </a:solidFill>
              </a:defRPr>
            </a:lvl1pPr>
          </a:lstStyle>
          <a:p>
            <a:pPr lvl="0"/>
            <a:r>
              <a:rPr lang="en-US" noProof="0" smtClean="0"/>
              <a:t>Click to edit Master title style</a:t>
            </a:r>
            <a:endParaRPr lang="nl-NL" noProof="0" smtClean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057400" y="4113213"/>
            <a:ext cx="6618288" cy="1144587"/>
          </a:xfrm>
        </p:spPr>
        <p:txBody>
          <a:bodyPr/>
          <a:lstStyle>
            <a:lvl1pPr marL="0" indent="0">
              <a:defRPr>
                <a:solidFill>
                  <a:srgbClr val="008BBF"/>
                </a:solidFill>
              </a:defRPr>
            </a:lvl1pPr>
          </a:lstStyle>
          <a:p>
            <a:pPr lvl="0"/>
            <a:r>
              <a:rPr lang="en-US" noProof="0" smtClean="0"/>
              <a:t>Click to edit Master subtitle style</a:t>
            </a:r>
            <a:endParaRPr lang="nl-NL" noProof="0" smtClean="0"/>
          </a:p>
        </p:txBody>
      </p:sp>
      <p:pic>
        <p:nvPicPr>
          <p:cNvPr id="3080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763"/>
            <a:ext cx="4146550" cy="2547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081" name="Picture 9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3663" y="333375"/>
            <a:ext cx="2170112" cy="995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082" name="Rectangle 10"/>
          <p:cNvSpPr>
            <a:spLocks noChangeArrowheads="1"/>
          </p:cNvSpPr>
          <p:nvPr/>
        </p:nvSpPr>
        <p:spPr bwMode="auto">
          <a:xfrm>
            <a:off x="0" y="1595438"/>
            <a:ext cx="9144000" cy="319087"/>
          </a:xfrm>
          <a:prstGeom prst="rect">
            <a:avLst/>
          </a:prstGeom>
          <a:solidFill>
            <a:srgbClr val="7FA1B6">
              <a:alpha val="25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83" name="Rectangle 11"/>
          <p:cNvSpPr>
            <a:spLocks noChangeArrowheads="1"/>
          </p:cNvSpPr>
          <p:nvPr/>
        </p:nvSpPr>
        <p:spPr bwMode="auto">
          <a:xfrm>
            <a:off x="0" y="1914525"/>
            <a:ext cx="9144000" cy="319088"/>
          </a:xfrm>
          <a:prstGeom prst="rect">
            <a:avLst/>
          </a:prstGeom>
          <a:solidFill>
            <a:srgbClr val="7FA1B6">
              <a:alpha val="5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84" name="Rectangle 12"/>
          <p:cNvSpPr>
            <a:spLocks noChangeArrowheads="1"/>
          </p:cNvSpPr>
          <p:nvPr/>
        </p:nvSpPr>
        <p:spPr bwMode="auto">
          <a:xfrm>
            <a:off x="0" y="2233613"/>
            <a:ext cx="9144000" cy="319087"/>
          </a:xfrm>
          <a:prstGeom prst="rect">
            <a:avLst/>
          </a:prstGeom>
          <a:solidFill>
            <a:srgbClr val="7FA1B6">
              <a:alpha val="75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pPr algn="ctr" defTabSz="414338" hangingPunct="0">
              <a:lnSpc>
                <a:spcPct val="80000"/>
              </a:lnSpc>
              <a:buClr>
                <a:srgbClr val="000000"/>
              </a:buClr>
              <a:buSzPct val="45000"/>
              <a:buFont typeface="Wingdings" pitchFamily="2" charset="2"/>
              <a:buNone/>
            </a:pPr>
            <a:endParaRPr lang="en-US" sz="1600">
              <a:solidFill>
                <a:schemeClr val="bg1"/>
              </a:solidFill>
              <a:ea typeface="MS Gothic" charset="-128"/>
            </a:endParaRPr>
          </a:p>
        </p:txBody>
      </p:sp>
      <p:sp>
        <p:nvSpPr>
          <p:cNvPr id="3085" name="Line 13"/>
          <p:cNvSpPr>
            <a:spLocks noChangeShapeType="1"/>
          </p:cNvSpPr>
          <p:nvPr/>
        </p:nvSpPr>
        <p:spPr bwMode="auto">
          <a:xfrm>
            <a:off x="0" y="1914525"/>
            <a:ext cx="9144000" cy="1588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86" name="Line 14"/>
          <p:cNvSpPr>
            <a:spLocks noChangeShapeType="1"/>
          </p:cNvSpPr>
          <p:nvPr/>
        </p:nvSpPr>
        <p:spPr bwMode="auto">
          <a:xfrm>
            <a:off x="0" y="2233613"/>
            <a:ext cx="9144000" cy="1587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87" name="Line 15"/>
          <p:cNvSpPr>
            <a:spLocks noChangeShapeType="1"/>
          </p:cNvSpPr>
          <p:nvPr/>
        </p:nvSpPr>
        <p:spPr bwMode="auto">
          <a:xfrm>
            <a:off x="0" y="1595438"/>
            <a:ext cx="9144000" cy="1587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89" name="Rectangle 17"/>
          <p:cNvSpPr>
            <a:spLocks noGrp="1" noChangeArrowheads="1"/>
          </p:cNvSpPr>
          <p:nvPr>
            <p:ph type="dt" sz="quarter" idx="2"/>
          </p:nvPr>
        </p:nvSpPr>
        <p:spPr>
          <a:xfrm>
            <a:off x="2057400" y="5803900"/>
            <a:ext cx="6618288" cy="338138"/>
          </a:xfrm>
        </p:spPr>
        <p:txBody>
          <a:bodyPr/>
          <a:lstStyle>
            <a:lvl1pPr>
              <a:defRPr sz="1600"/>
            </a:lvl1pPr>
          </a:lstStyle>
          <a:p>
            <a:fld id="{160C8537-CD5B-4F6A-8990-14BC11FCC3F8}" type="datetime4">
              <a:rPr lang="nl-NL"/>
              <a:pPr/>
              <a:t>30 november 2018</a:t>
            </a:fld>
            <a:endParaRPr lang="nl-NL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B291F89-4BA7-4C49-BB83-D4DCEE9C4456}" type="datetime4">
              <a:rPr lang="nl-NL"/>
              <a:pPr/>
              <a:t>30 november 2018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0818E87-0CAE-4287-929D-B4842452C8B9}" type="slidenum">
              <a:rPr lang="nl-NL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226882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45300" y="233363"/>
            <a:ext cx="2047875" cy="55499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96913" y="233363"/>
            <a:ext cx="5995987" cy="55499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C72B385-FD84-40AD-B908-87ABF84FD2B9}" type="datetime4">
              <a:rPr lang="nl-NL"/>
              <a:pPr/>
              <a:t>30 november 2018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6A78DCF-9440-4728-B0F5-FDF8D942C7C7}" type="slidenum">
              <a:rPr lang="nl-NL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725851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861030A-D9DC-426C-A4D0-5E7AEAC0AFF5}" type="datetime4">
              <a:rPr lang="nl-NL"/>
              <a:pPr/>
              <a:t>30 november 2018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D88C096-3EE4-4BEC-940C-289F65359199}" type="slidenum">
              <a:rPr lang="nl-NL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571049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8BC86C5-C2DA-4EDA-978F-153C5DCCD893}" type="datetime4">
              <a:rPr lang="nl-NL"/>
              <a:pPr/>
              <a:t>30 november 2018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99D835F-19BB-40F0-A624-FCF442D93431}" type="slidenum">
              <a:rPr lang="nl-NL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633937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6913" y="1482725"/>
            <a:ext cx="3860800" cy="43005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10113" y="1482725"/>
            <a:ext cx="3860800" cy="43005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FA4A45C-8E2C-4CC1-BAFB-88DD43DE8E64}" type="datetime4">
              <a:rPr lang="nl-NL"/>
              <a:pPr/>
              <a:t>30 november 2018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89EC3BE-B9AC-4CC1-B14D-FDB303D2EBD7}" type="slidenum">
              <a:rPr lang="nl-NL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074897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5801291-FFFF-4F4C-A168-DA7A6385C733}" type="datetime4">
              <a:rPr lang="nl-NL"/>
              <a:pPr/>
              <a:t>30 november 2018</a:t>
            </a:fld>
            <a:endParaRPr lang="nl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nl-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B918990-E9C6-47B7-89CA-82525F27E0F2}" type="slidenum">
              <a:rPr lang="nl-NL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703432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D2829E7-E8E5-4B14-BE56-71B664FDC8B4}" type="datetime4">
              <a:rPr lang="nl-NL"/>
              <a:pPr/>
              <a:t>30 november 2018</a:t>
            </a:fld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1CDB34A-53C9-4D7D-8EBA-7309284EFFDA}" type="slidenum">
              <a:rPr lang="nl-NL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580709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722F8CD-E568-4F97-8364-BEB69C552994}" type="datetime4">
              <a:rPr lang="nl-NL"/>
              <a:pPr/>
              <a:t>30 november 2018</a:t>
            </a:fld>
            <a:endParaRPr lang="nl-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E3D0F2F-A621-435F-B4D2-0418B1EB607A}" type="slidenum">
              <a:rPr lang="nl-NL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096858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89A1269-1AEE-4084-8D63-4001D443C445}" type="datetime4">
              <a:rPr lang="nl-NL"/>
              <a:pPr/>
              <a:t>30 november 2018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11E9F8B-D355-436C-A5FF-D203EE356B4D}" type="slidenum">
              <a:rPr lang="nl-NL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467916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AAFB461-D481-48BC-950A-0FE646C02DF3}" type="datetime4">
              <a:rPr lang="nl-NL"/>
              <a:pPr/>
              <a:t>30 november 2018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8010FE2-BC66-4C11-B2D2-0546B1B667B1}" type="slidenum">
              <a:rPr lang="nl-NL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258919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96913" y="1482725"/>
            <a:ext cx="7874000" cy="4300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smtClean="0"/>
              <a:t>Klik om de opmaakprofielen van de modeltekst te bewerken</a:t>
            </a:r>
          </a:p>
          <a:p>
            <a:pPr lvl="1"/>
            <a:r>
              <a:rPr lang="en-GB" smtClean="0"/>
              <a:t>Tweede niveau</a:t>
            </a:r>
          </a:p>
          <a:p>
            <a:pPr lvl="2"/>
            <a:r>
              <a:rPr lang="en-GB" smtClean="0"/>
              <a:t>Derde niveau</a:t>
            </a:r>
          </a:p>
          <a:p>
            <a:pPr lvl="3"/>
            <a:r>
              <a:rPr lang="en-GB" smtClean="0"/>
              <a:t>Vierde niveau</a:t>
            </a:r>
          </a:p>
          <a:p>
            <a:pPr lvl="4"/>
            <a:r>
              <a:rPr lang="en-GB" smtClean="0"/>
              <a:t>Vijfde niveau</a:t>
            </a:r>
          </a:p>
          <a:p>
            <a:pPr lvl="0"/>
            <a:endParaRPr lang="nl-NL" smtClean="0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122613" y="6613525"/>
            <a:ext cx="1436687" cy="32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sz="900">
                <a:solidFill>
                  <a:srgbClr val="008BBF"/>
                </a:solidFill>
              </a:defRPr>
            </a:lvl1pPr>
          </a:lstStyle>
          <a:p>
            <a:fld id="{66F9FA89-AA74-4661-B676-D671F0EF0075}" type="datetime4">
              <a:rPr lang="nl-NL"/>
              <a:pPr/>
              <a:t>30 november 2018</a:t>
            </a:fld>
            <a:endParaRPr lang="nl-NL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685800" y="6613525"/>
            <a:ext cx="2439988" cy="32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ctr">
              <a:defRPr sz="900">
                <a:solidFill>
                  <a:srgbClr val="008BBF"/>
                </a:solidFill>
              </a:defRPr>
            </a:lvl1pPr>
          </a:lstStyle>
          <a:p>
            <a:endParaRPr lang="nl-NL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483100" y="6613525"/>
            <a:ext cx="468313" cy="32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defRPr sz="900">
                <a:solidFill>
                  <a:srgbClr val="008BBF"/>
                </a:solidFill>
              </a:defRPr>
            </a:lvl1pPr>
          </a:lstStyle>
          <a:p>
            <a:fld id="{DC5A28C5-F21B-4021-BE2C-2B9D4123791C}" type="slidenum">
              <a:rPr lang="nl-NL"/>
              <a:pPr/>
              <a:t>‹#›</a:t>
            </a:fld>
            <a:endParaRPr lang="nl-NL"/>
          </a:p>
        </p:txBody>
      </p:sp>
      <p:sp>
        <p:nvSpPr>
          <p:cNvPr id="1031" name="Rectangle 7"/>
          <p:cNvSpPr>
            <a:spLocks noChangeArrowheads="1"/>
          </p:cNvSpPr>
          <p:nvPr/>
        </p:nvSpPr>
        <p:spPr bwMode="auto">
          <a:xfrm>
            <a:off x="0" y="-1588"/>
            <a:ext cx="9123363" cy="954088"/>
          </a:xfrm>
          <a:prstGeom prst="rect">
            <a:avLst/>
          </a:prstGeom>
          <a:solidFill>
            <a:srgbClr val="A6A69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4925" y="-1588"/>
            <a:ext cx="1489075" cy="9556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033" name="Picture 9" descr="D111-007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2788" y="-22225"/>
            <a:ext cx="1585912" cy="974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4" name="Rectangle 10"/>
          <p:cNvSpPr>
            <a:spLocks noChangeArrowheads="1"/>
          </p:cNvSpPr>
          <p:nvPr/>
        </p:nvSpPr>
        <p:spPr bwMode="auto">
          <a:xfrm>
            <a:off x="-14288" y="-26988"/>
            <a:ext cx="9123363" cy="319088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5" name="Rectangle 11"/>
          <p:cNvSpPr>
            <a:spLocks noChangeArrowheads="1"/>
          </p:cNvSpPr>
          <p:nvPr/>
        </p:nvSpPr>
        <p:spPr bwMode="auto">
          <a:xfrm>
            <a:off x="0" y="317500"/>
            <a:ext cx="9123363" cy="317500"/>
          </a:xfrm>
          <a:prstGeom prst="rect">
            <a:avLst/>
          </a:prstGeom>
          <a:solidFill>
            <a:schemeClr val="tx1">
              <a:alpha val="35001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6" name="Rectangle 12"/>
          <p:cNvSpPr>
            <a:spLocks noChangeArrowheads="1"/>
          </p:cNvSpPr>
          <p:nvPr/>
        </p:nvSpPr>
        <p:spPr bwMode="auto">
          <a:xfrm>
            <a:off x="0" y="635000"/>
            <a:ext cx="9123363" cy="3175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pPr algn="ctr" defTabSz="414338" hangingPunct="0">
              <a:lnSpc>
                <a:spcPct val="80000"/>
              </a:lnSpc>
              <a:buClr>
                <a:srgbClr val="000000"/>
              </a:buClr>
              <a:buSzPct val="45000"/>
              <a:buFont typeface="Wingdings" pitchFamily="2" charset="2"/>
              <a:buNone/>
            </a:pPr>
            <a:endParaRPr lang="en-US" sz="1600">
              <a:solidFill>
                <a:schemeClr val="bg1"/>
              </a:solidFill>
              <a:ea typeface="MS Gothic" charset="-128"/>
            </a:endParaRPr>
          </a:p>
        </p:txBody>
      </p:sp>
      <p:sp>
        <p:nvSpPr>
          <p:cNvPr id="1037" name="Line 13"/>
          <p:cNvSpPr>
            <a:spLocks noChangeShapeType="1"/>
          </p:cNvSpPr>
          <p:nvPr/>
        </p:nvSpPr>
        <p:spPr bwMode="auto">
          <a:xfrm>
            <a:off x="0" y="317500"/>
            <a:ext cx="9123363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8" name="Line 14"/>
          <p:cNvSpPr>
            <a:spLocks noChangeShapeType="1"/>
          </p:cNvSpPr>
          <p:nvPr/>
        </p:nvSpPr>
        <p:spPr bwMode="auto">
          <a:xfrm>
            <a:off x="0" y="635000"/>
            <a:ext cx="9123363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9" name="Line 15"/>
          <p:cNvSpPr>
            <a:spLocks noChangeShapeType="1"/>
          </p:cNvSpPr>
          <p:nvPr/>
        </p:nvSpPr>
        <p:spPr bwMode="auto">
          <a:xfrm>
            <a:off x="0" y="952500"/>
            <a:ext cx="9123363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96913" y="233363"/>
            <a:ext cx="8196262" cy="611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l-NL" smtClean="0"/>
              <a:t>Klik om het opmaakprofiel te bewerken</a:t>
            </a:r>
          </a:p>
        </p:txBody>
      </p:sp>
      <p:pic>
        <p:nvPicPr>
          <p:cNvPr id="1042" name="Picture 18" descr="woordmerk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400" y="6323013"/>
            <a:ext cx="1573213" cy="31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B2B2B2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43" name="Line 19"/>
          <p:cNvSpPr>
            <a:spLocks noChangeShapeType="1"/>
          </p:cNvSpPr>
          <p:nvPr/>
        </p:nvSpPr>
        <p:spPr bwMode="auto">
          <a:xfrm flipH="1">
            <a:off x="0" y="6467475"/>
            <a:ext cx="7032625" cy="0"/>
          </a:xfrm>
          <a:prstGeom prst="line">
            <a:avLst/>
          </a:prstGeom>
          <a:noFill/>
          <a:ln w="9525">
            <a:solidFill>
              <a:srgbClr val="B2B2B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hf sldNum="0" hdr="0" ft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FFFFFE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FFFFFE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FFFFFE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FFFFFE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FFFFFE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FFFFFE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FFFFFE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FFFFFE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FFFFFE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008BBF"/>
        </a:buClr>
        <a:buFont typeface="Arial" charset="0"/>
        <a:buChar char="•"/>
        <a:defRPr sz="20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008BBF"/>
        </a:buClr>
        <a:buFont typeface="Arial" charset="0"/>
        <a:buChar char="&gt;"/>
        <a:defRPr sz="20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008BBF"/>
        </a:buClr>
        <a:buFont typeface="Arial" charset="0"/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008BBF"/>
        </a:buClr>
        <a:buFont typeface="Arial" charset="0"/>
        <a:buChar char="•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008BBF"/>
        </a:buClr>
        <a:buFont typeface="Arial" charset="0"/>
        <a:buChar char="•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008BBF"/>
        </a:buClr>
        <a:buFont typeface="Arial" charset="0"/>
        <a:buChar char="•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008BBF"/>
        </a:buClr>
        <a:buFont typeface="Arial" charset="0"/>
        <a:buChar char="•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008BBF"/>
        </a:buClr>
        <a:buFont typeface="Arial" charset="0"/>
        <a:buChar char="•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.earthengine.google.com/" TargetMode="External"/><Relationship Id="rId2" Type="http://schemas.openxmlformats.org/officeDocument/2006/relationships/hyperlink" Target="https://github.com/charlois/GEEDSD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Estimating suspended particulate matter using Google Earth Engine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57400" y="4588669"/>
            <a:ext cx="6618288" cy="1144587"/>
          </a:xfrm>
        </p:spPr>
        <p:txBody>
          <a:bodyPr/>
          <a:lstStyle/>
          <a:p>
            <a:r>
              <a:rPr lang="en-US" dirty="0" smtClean="0"/>
              <a:t>Rudy Schueder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2"/>
          </p:nvPr>
        </p:nvSpPr>
        <p:spPr/>
        <p:txBody>
          <a:bodyPr/>
          <a:lstStyle/>
          <a:p>
            <a:fld id="{160C8537-CD5B-4F6A-8990-14BC11FCC3F8}" type="datetime4">
              <a:rPr lang="nl-NL" smtClean="0"/>
              <a:pPr/>
              <a:t>30 november 2018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73798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5. Rename, and put into a feature collection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1030A-D9DC-426C-A4D0-5E7AEAC0AFF5}" type="datetime4">
              <a:rPr lang="nl-NL" smtClean="0"/>
              <a:pPr/>
              <a:t>30 november 2018</a:t>
            </a:fld>
            <a:endParaRPr lang="nl-NL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949" y="1484784"/>
            <a:ext cx="6466497" cy="35002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484784"/>
            <a:ext cx="8262918" cy="12241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447752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6. Select filter variables and filter, print result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1030A-D9DC-426C-A4D0-5E7AEAC0AFF5}" type="datetime4">
              <a:rPr lang="nl-NL" smtClean="0"/>
              <a:pPr/>
              <a:t>30 november 2018</a:t>
            </a:fld>
            <a:endParaRPr lang="nl-NL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420888"/>
            <a:ext cx="8505058" cy="4032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965505"/>
            <a:ext cx="7128792" cy="1810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727331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7. Visualize a single image (specified by </a:t>
            </a:r>
            <a:r>
              <a:rPr lang="en-US" dirty="0" err="1" smtClean="0"/>
              <a:t>imgNo</a:t>
            </a:r>
            <a:r>
              <a:rPr lang="en-US" dirty="0" smtClean="0"/>
              <a:t>)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1030A-D9DC-426C-A4D0-5E7AEAC0AFF5}" type="datetime4">
              <a:rPr lang="nl-NL" smtClean="0"/>
              <a:pPr/>
              <a:t>30 november 2018</a:t>
            </a:fld>
            <a:endParaRPr lang="nl-NL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2276872"/>
            <a:ext cx="8964488" cy="13648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811673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8. Compute the SPM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1030A-D9DC-426C-A4D0-5E7AEAC0AFF5}" type="datetime4">
              <a:rPr lang="nl-NL" smtClean="0"/>
              <a:pPr/>
              <a:t>30 november 2018</a:t>
            </a:fld>
            <a:endParaRPr lang="nl-NL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628800"/>
            <a:ext cx="9144000" cy="6487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19" y="3356992"/>
            <a:ext cx="5744063" cy="3024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002006" y="4696172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Resides in </a:t>
            </a:r>
            <a:r>
              <a:rPr lang="en-US" dirty="0" err="1" smtClean="0"/>
              <a:t>SPMfunc</a:t>
            </a:r>
            <a:endParaRPr lang="en-US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971600" y="2240868"/>
            <a:ext cx="0" cy="1116124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ounded Rectangle 8"/>
          <p:cNvSpPr/>
          <p:nvPr/>
        </p:nvSpPr>
        <p:spPr>
          <a:xfrm>
            <a:off x="2771800" y="1953165"/>
            <a:ext cx="792088" cy="28770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7623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9. Extract the SPM from all points in each image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1030A-D9DC-426C-A4D0-5E7AEAC0AFF5}" type="datetime4">
              <a:rPr lang="nl-NL" smtClean="0"/>
              <a:pPr/>
              <a:t>30 november 2018</a:t>
            </a:fld>
            <a:endParaRPr lang="nl-NL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632" y="1700808"/>
            <a:ext cx="8939660" cy="864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632" y="3569196"/>
            <a:ext cx="8058150" cy="257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" name="Straight Arrow Connector 9"/>
          <p:cNvCxnSpPr/>
          <p:nvPr/>
        </p:nvCxnSpPr>
        <p:spPr>
          <a:xfrm flipH="1">
            <a:off x="683568" y="2348880"/>
            <a:ext cx="3672408" cy="1220316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45917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10. Export the table &amp; visualize you SPM image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1030A-D9DC-426C-A4D0-5E7AEAC0AFF5}" type="datetime4">
              <a:rPr lang="nl-NL" smtClean="0"/>
              <a:pPr/>
              <a:t>30 november 2018</a:t>
            </a:fld>
            <a:endParaRPr lang="nl-NL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3" y="1772816"/>
            <a:ext cx="8942245" cy="2088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763826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11. Plot in excel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Run the task and look for the .csv file in your google drive and plot (or use the python script on GitHub)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1030A-D9DC-426C-A4D0-5E7AEAC0AFF5}" type="datetime4">
              <a:rPr lang="nl-NL" smtClean="0"/>
              <a:pPr/>
              <a:t>30 november 2018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160637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Result!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80728"/>
            <a:ext cx="7874000" cy="4035425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1030A-D9DC-426C-A4D0-5E7AEAC0AFF5}" type="datetime4">
              <a:rPr lang="nl-NL" smtClean="0"/>
              <a:pPr/>
              <a:t>30 november 2018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174360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Extra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1030A-D9DC-426C-A4D0-5E7AEAC0AFF5}" type="datetime4">
              <a:rPr lang="nl-NL" smtClean="0"/>
              <a:pPr/>
              <a:t>30 november 2018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143672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SPM?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Topic evident in this morning’s presentations</a:t>
            </a:r>
          </a:p>
          <a:p>
            <a:pPr lvl="1"/>
            <a:r>
              <a:rPr lang="en-US" dirty="0" smtClean="0"/>
              <a:t>Plays an important role in ecological functioning</a:t>
            </a:r>
          </a:p>
          <a:p>
            <a:pPr lvl="1"/>
            <a:r>
              <a:rPr lang="en-US" dirty="0" smtClean="0"/>
              <a:t>Strongly determines underwater light environment</a:t>
            </a:r>
          </a:p>
          <a:p>
            <a:pPr lvl="1"/>
            <a:r>
              <a:rPr lang="en-US" dirty="0" smtClean="0"/>
              <a:t>Vector for contaminant transport (micro-organic pollutants, heavy metals)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 smtClean="0"/>
              <a:t>Essential: </a:t>
            </a:r>
            <a:r>
              <a:rPr lang="en-US" dirty="0" smtClean="0"/>
              <a:t>Interacts with electromagnetic radiation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1030A-D9DC-426C-A4D0-5E7AEAC0AFF5}" type="datetime4">
              <a:rPr lang="nl-NL" smtClean="0"/>
              <a:pPr/>
              <a:t>30 november 2018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77213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Ambition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Goal:</a:t>
            </a:r>
            <a:r>
              <a:rPr lang="en-US" dirty="0" smtClean="0"/>
              <a:t> To explore the potential of GEE for your remote sensing applications in water quality</a:t>
            </a:r>
          </a:p>
          <a:p>
            <a:r>
              <a:rPr lang="en-US" b="1" dirty="0" smtClean="0"/>
              <a:t>Outcome:</a:t>
            </a:r>
            <a:r>
              <a:rPr lang="en-US" dirty="0" smtClean="0"/>
              <a:t> To plot time series of remotely sensed suspended particulate matter (SPM) for a location of your choosing (start thinking now!)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1030A-D9DC-426C-A4D0-5E7AEAC0AFF5}" type="datetime4">
              <a:rPr lang="nl-NL" smtClean="0"/>
              <a:pPr/>
              <a:t>30 november 2018</a:t>
            </a:fld>
            <a:endParaRPr lang="nl-NL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835" y="3141478"/>
            <a:ext cx="3348708" cy="276872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000580" y="5982950"/>
            <a:ext cx="154721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i="1" dirty="0" smtClean="0"/>
              <a:t>Laguna Lake, The Philippines</a:t>
            </a:r>
            <a:endParaRPr lang="en-US" sz="800" i="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1569" y="3525169"/>
            <a:ext cx="3872934" cy="2001342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>
            <a:off x="4559300" y="4525840"/>
            <a:ext cx="504056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816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GEE?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Process satellite images “in the cloud”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Allows us to access multiple satellites using one set of tools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Allows us to easily look anywhere in the world, which is nice for our international gathering today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1030A-D9DC-426C-A4D0-5E7AEAC0AFF5}" type="datetime4">
              <a:rPr lang="nl-NL" smtClean="0"/>
              <a:pPr/>
              <a:t>30 november 2018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7297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1030A-D9DC-426C-A4D0-5E7AEAC0AFF5}" type="datetime4">
              <a:rPr lang="nl-NL" smtClean="0"/>
              <a:pPr/>
              <a:t>30 november 2018</a:t>
            </a:fld>
            <a:endParaRPr lang="nl-NL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6512" y="980728"/>
            <a:ext cx="9144000" cy="108074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6587" y="3717032"/>
            <a:ext cx="3067050" cy="1219200"/>
          </a:xfrm>
          <a:prstGeom prst="rect">
            <a:avLst/>
          </a:prstGeom>
        </p:spPr>
      </p:pic>
      <p:cxnSp>
        <p:nvCxnSpPr>
          <p:cNvPr id="8" name="Straight Arrow Connector 7"/>
          <p:cNvCxnSpPr>
            <a:stCxn id="19" idx="2"/>
          </p:cNvCxnSpPr>
          <p:nvPr/>
        </p:nvCxnSpPr>
        <p:spPr>
          <a:xfrm>
            <a:off x="3718369" y="2877848"/>
            <a:ext cx="99715" cy="1059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20" idx="2"/>
          </p:cNvCxnSpPr>
          <p:nvPr/>
        </p:nvCxnSpPr>
        <p:spPr>
          <a:xfrm flipH="1">
            <a:off x="5342804" y="3114427"/>
            <a:ext cx="224064" cy="9227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22" idx="3"/>
          </p:cNvCxnSpPr>
          <p:nvPr/>
        </p:nvCxnSpPr>
        <p:spPr>
          <a:xfrm>
            <a:off x="2150294" y="3613666"/>
            <a:ext cx="453368" cy="53541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21" idx="0"/>
          </p:cNvCxnSpPr>
          <p:nvPr/>
        </p:nvCxnSpPr>
        <p:spPr>
          <a:xfrm flipH="1" flipV="1">
            <a:off x="4696827" y="4653137"/>
            <a:ext cx="852294" cy="70103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3544699" y="4786157"/>
            <a:ext cx="347340" cy="65906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148611" y="5552157"/>
            <a:ext cx="2792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Water-leaving reflectance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3164371" y="250851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empirical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012870" y="274509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</a:t>
            </a:r>
            <a:r>
              <a:rPr lang="en-US" dirty="0" smtClean="0"/>
              <a:t>mpirical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4995123" y="535417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empirical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16376" y="3429000"/>
            <a:ext cx="2133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SPM concentration</a:t>
            </a:r>
            <a:endParaRPr lang="en-US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40598" y="1959837"/>
            <a:ext cx="1818809" cy="3917435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7685740" y="1588150"/>
            <a:ext cx="928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Table 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337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Limitations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Method is intended to be a </a:t>
            </a:r>
            <a:r>
              <a:rPr lang="en-US" b="1" i="1" dirty="0" smtClean="0"/>
              <a:t>generalized</a:t>
            </a:r>
            <a:r>
              <a:rPr lang="en-US" dirty="0" smtClean="0"/>
              <a:t> method calibrated on Southern North Sea sediments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Method is </a:t>
            </a:r>
            <a:r>
              <a:rPr lang="en-US" b="1" i="1" dirty="0" smtClean="0"/>
              <a:t>only valid over water </a:t>
            </a:r>
            <a:r>
              <a:rPr lang="en-US" dirty="0" smtClean="0"/>
              <a:t>and</a:t>
            </a:r>
            <a:r>
              <a:rPr lang="en-US" b="1" i="1" dirty="0" smtClean="0"/>
              <a:t> </a:t>
            </a:r>
            <a:r>
              <a:rPr lang="en-US" dirty="0" smtClean="0"/>
              <a:t>in</a:t>
            </a:r>
            <a:r>
              <a:rPr lang="en-US" b="1" i="1" dirty="0" smtClean="0"/>
              <a:t> turbid systems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When we use Sentinel 2 data, we will use </a:t>
            </a:r>
            <a:r>
              <a:rPr lang="en-US" b="1" i="1" dirty="0" smtClean="0"/>
              <a:t>top of atmosphere </a:t>
            </a:r>
            <a:r>
              <a:rPr lang="en-US" dirty="0" smtClean="0"/>
              <a:t>reflectance to simplify things. Thus we ignore the critically important atmospheric correction.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0" indent="0"/>
            <a:r>
              <a:rPr lang="en-US" b="1" i="1" u="sng" dirty="0" smtClean="0"/>
              <a:t>Thus, this is an indicative exercise only!</a:t>
            </a:r>
          </a:p>
          <a:p>
            <a:pPr marL="0" indent="0"/>
            <a:endParaRPr lang="en-US" b="1" i="1" u="sng" dirty="0"/>
          </a:p>
          <a:p>
            <a:pPr marL="0" indent="0"/>
            <a:r>
              <a:rPr lang="en-US" b="1" i="1" u="sng" dirty="0" smtClean="0"/>
              <a:t>Atmospheric correction packages are available for GEE but are not trivial to employ</a:t>
            </a:r>
            <a:endParaRPr lang="en-US" b="1" i="1" u="sng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1030A-D9DC-426C-A4D0-5E7AEAC0AFF5}" type="datetime4">
              <a:rPr lang="nl-NL" smtClean="0"/>
              <a:pPr/>
              <a:t>30 november 2018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34492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begin!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1030A-D9DC-426C-A4D0-5E7AEAC0AFF5}" type="datetime4">
              <a:rPr lang="nl-NL" smtClean="0"/>
              <a:pPr/>
              <a:t>30 november 2018</a:t>
            </a:fld>
            <a:endParaRPr lang="nl-NL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0" y="1340768"/>
            <a:ext cx="9144000" cy="4826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118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1. Get assets from GitHub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Go to</a:t>
            </a:r>
          </a:p>
          <a:p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github.com/charlois/GEEDSD</a:t>
            </a:r>
            <a:endParaRPr lang="en-US" dirty="0" smtClean="0"/>
          </a:p>
          <a:p>
            <a:r>
              <a:rPr lang="en-US" dirty="0" smtClean="0"/>
              <a:t>Download all files to your computer</a:t>
            </a:r>
          </a:p>
          <a:p>
            <a:endParaRPr lang="en-US" dirty="0" smtClean="0"/>
          </a:p>
          <a:p>
            <a:r>
              <a:rPr lang="en-US" dirty="0" smtClean="0"/>
              <a:t>Go </a:t>
            </a:r>
            <a:r>
              <a:rPr lang="en-US" dirty="0"/>
              <a:t>to </a:t>
            </a:r>
            <a:r>
              <a:rPr lang="en-US" dirty="0">
                <a:hlinkClick r:id="rId3"/>
              </a:rPr>
              <a:t>https://code.earthengine.google.com</a:t>
            </a:r>
            <a:r>
              <a:rPr lang="en-US" dirty="0" smtClean="0">
                <a:hlinkClick r:id="rId3"/>
              </a:rPr>
              <a:t>/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Make a new file called ‘</a:t>
            </a:r>
            <a:r>
              <a:rPr lang="en-US" dirty="0" err="1" smtClean="0"/>
              <a:t>VisualizeSPM</a:t>
            </a:r>
            <a:r>
              <a:rPr lang="en-US" dirty="0" smtClean="0"/>
              <a:t>’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Copy contents of  SPMtemplate.js to ‘</a:t>
            </a:r>
            <a:r>
              <a:rPr lang="en-US" dirty="0" err="1" smtClean="0"/>
              <a:t>VisualizeSPM</a:t>
            </a:r>
            <a:r>
              <a:rPr lang="en-US" dirty="0" smtClean="0"/>
              <a:t>’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1030A-D9DC-426C-A4D0-5E7AEAC0AFF5}" type="datetime4">
              <a:rPr lang="nl-NL" smtClean="0"/>
              <a:pPr/>
              <a:t>30 november 2018</a:t>
            </a:fld>
            <a:endParaRPr lang="nl-NL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4144220"/>
            <a:ext cx="3240360" cy="22715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Straight Arrow Connector 5"/>
          <p:cNvCxnSpPr/>
          <p:nvPr/>
        </p:nvCxnSpPr>
        <p:spPr>
          <a:xfrm flipH="1" flipV="1">
            <a:off x="5292080" y="4455114"/>
            <a:ext cx="1728192" cy="702078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3479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2. Apply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/>
            <a:endParaRPr lang="en-US" dirty="0"/>
          </a:p>
          <a:p>
            <a:pPr marL="457200" indent="-457200">
              <a:buAutoNum type="arabicPeriod"/>
            </a:pPr>
            <a:r>
              <a:rPr lang="en-US" dirty="0" smtClean="0"/>
              <a:t>Copy the ‘</a:t>
            </a:r>
            <a:r>
              <a:rPr lang="en-US" dirty="0" err="1" smtClean="0"/>
              <a:t>SPMfunc</a:t>
            </a:r>
            <a:r>
              <a:rPr lang="en-US" dirty="0" smtClean="0"/>
              <a:t>’ to </a:t>
            </a:r>
            <a:r>
              <a:rPr lang="en-US" dirty="0" err="1" smtClean="0"/>
              <a:t>VisualizeSPM</a:t>
            </a:r>
            <a:r>
              <a:rPr lang="en-US" dirty="0" smtClean="0"/>
              <a:t>. Look for the following heading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1030A-D9DC-426C-A4D0-5E7AEAC0AFF5}" type="datetime4">
              <a:rPr lang="nl-NL" smtClean="0"/>
              <a:pPr/>
              <a:t>30 november 2018</a:t>
            </a:fld>
            <a:endParaRPr lang="nl-NL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2780928"/>
            <a:ext cx="6512724" cy="2880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83351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</a:t>
            </a:r>
            <a:r>
              <a:rPr lang="en-US" dirty="0" smtClean="0"/>
              <a:t>. Import data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1030A-D9DC-426C-A4D0-5E7AEAC0AFF5}" type="datetime4">
              <a:rPr lang="nl-NL" smtClean="0"/>
              <a:pPr/>
              <a:t>30 november 2018</a:t>
            </a:fld>
            <a:endParaRPr lang="nl-NL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977404"/>
            <a:ext cx="7416824" cy="52316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26131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4. Choose some points of interest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1030A-D9DC-426C-A4D0-5E7AEAC0AFF5}" type="datetime4">
              <a:rPr lang="nl-NL" smtClean="0"/>
              <a:pPr/>
              <a:t>30 november 2018</a:t>
            </a:fld>
            <a:endParaRPr lang="nl-NL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980728"/>
            <a:ext cx="7801387" cy="52715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Straight Arrow Connector 5"/>
          <p:cNvCxnSpPr/>
          <p:nvPr/>
        </p:nvCxnSpPr>
        <p:spPr>
          <a:xfrm flipH="1" flipV="1">
            <a:off x="971600" y="1916832"/>
            <a:ext cx="792088" cy="648072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5348949"/>
      </p:ext>
    </p:extLst>
  </p:cSld>
  <p:clrMapOvr>
    <a:masterClrMapping/>
  </p:clrMapOvr>
</p:sld>
</file>

<file path=ppt/theme/theme1.xml><?xml version="1.0" encoding="utf-8"?>
<a:theme xmlns:a="http://schemas.openxmlformats.org/drawingml/2006/main" name="Deltares template 2010">
  <a:themeElements>
    <a:clrScheme name="Deltares_temp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ltares_temp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ltares_temp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ltares_temp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ltares_temp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ltares_temp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ltares_temp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ltares_temp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ltares_temp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ltares_temp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ltares_temp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ltares_temp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ltares_temp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ltares_temp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Deltares Template</Template>
  <TotalTime>12238</TotalTime>
  <Words>405</Words>
  <Application>Microsoft Office PowerPoint</Application>
  <PresentationFormat>On-screen Show (4:3)</PresentationFormat>
  <Paragraphs>78</Paragraphs>
  <Slides>20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Deltares template 2010</vt:lpstr>
      <vt:lpstr>Estimating suspended particulate matter using Google Earth Engine</vt:lpstr>
      <vt:lpstr>Ambition</vt:lpstr>
      <vt:lpstr>Methods</vt:lpstr>
      <vt:lpstr>Limitations</vt:lpstr>
      <vt:lpstr>Let’s begin!</vt:lpstr>
      <vt:lpstr>1. Get assets from GitHub</vt:lpstr>
      <vt:lpstr>2. Apply functions</vt:lpstr>
      <vt:lpstr>3. Import data</vt:lpstr>
      <vt:lpstr>4. Choose some points of interest</vt:lpstr>
      <vt:lpstr>5. Rename, and put into a feature collection</vt:lpstr>
      <vt:lpstr>6. Select filter variables and filter, print result</vt:lpstr>
      <vt:lpstr>7. Visualize a single image (specified by imgNo) </vt:lpstr>
      <vt:lpstr>8. Compute the SPM</vt:lpstr>
      <vt:lpstr>9. Extract the SPM from all points in each image</vt:lpstr>
      <vt:lpstr>10. Export the table &amp; visualize you SPM image</vt:lpstr>
      <vt:lpstr>11. Plot in excel</vt:lpstr>
      <vt:lpstr>Result!</vt:lpstr>
      <vt:lpstr>Extra</vt:lpstr>
      <vt:lpstr>Why SPM?</vt:lpstr>
      <vt:lpstr>Why GEE?</vt:lpstr>
    </vt:vector>
  </TitlesOfParts>
  <Company>Stichting Deltares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‘update meeting and networking lunch for the strategy on waterquality and ecology in marine systems’   Update “Doel 1 tools en software”</dc:title>
  <dc:creator>Jos van Gils</dc:creator>
  <cp:lastModifiedBy>Rudy Schueder</cp:lastModifiedBy>
  <cp:revision>151</cp:revision>
  <cp:lastPrinted>2007-11-21T13:24:47Z</cp:lastPrinted>
  <dcterms:created xsi:type="dcterms:W3CDTF">2017-11-29T20:28:39Z</dcterms:created>
  <dcterms:modified xsi:type="dcterms:W3CDTF">2018-11-30T08:49:44Z</dcterms:modified>
</cp:coreProperties>
</file>